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0" r:id="rId13"/>
    <p:sldId id="267" r:id="rId14"/>
    <p:sldId id="268" r:id="rId15"/>
    <p:sldId id="26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4" d="100"/>
          <a:sy n="74" d="100"/>
        </p:scale>
        <p:origin x="-116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a:p>
        </p:txBody>
      </p:sp>
      <p:sp>
        <p:nvSpPr>
          <p:cNvPr id="4" name="Date Placeholder 3"/>
          <p:cNvSpPr>
            <a:spLocks noGrp="1"/>
          </p:cNvSpPr>
          <p:nvPr>
            <p:ph type="dt" sz="half" idx="10"/>
          </p:nvPr>
        </p:nvSpPr>
        <p:spPr/>
        <p:txBody>
          <a:bodyPr/>
          <a:lstStyle/>
          <a:p>
            <a:fld id="{B1BA880E-9145-DF43-BF88-814AFE616D1B}" type="datetimeFigureOut">
              <a:rPr lang="en-US" smtClean="0"/>
              <a:t>14/02/12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8A3E4A-FB20-7440-8C10-A04BB64130AB}"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B1BA880E-9145-DF43-BF88-814AFE616D1B}" type="datetimeFigureOut">
              <a:rPr lang="en-US" smtClean="0"/>
              <a:t>14/02/12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8A3E4A-FB20-7440-8C10-A04BB64130AB}"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B1BA880E-9145-DF43-BF88-814AFE616D1B}" type="datetimeFigureOut">
              <a:rPr lang="en-US" smtClean="0"/>
              <a:t>14/02/12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8A3E4A-FB20-7440-8C10-A04BB64130AB}"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B1BA880E-9145-DF43-BF88-814AFE616D1B}" type="datetimeFigureOut">
              <a:rPr lang="en-US" smtClean="0"/>
              <a:t>14/02/12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8A3E4A-FB20-7440-8C10-A04BB64130AB}"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B1BA880E-9145-DF43-BF88-814AFE616D1B}" type="datetimeFigureOut">
              <a:rPr lang="en-US" smtClean="0"/>
              <a:t>14/02/12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8A3E4A-FB20-7440-8C10-A04BB64130AB}"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Date Placeholder 4"/>
          <p:cNvSpPr>
            <a:spLocks noGrp="1"/>
          </p:cNvSpPr>
          <p:nvPr>
            <p:ph type="dt" sz="half" idx="10"/>
          </p:nvPr>
        </p:nvSpPr>
        <p:spPr/>
        <p:txBody>
          <a:bodyPr/>
          <a:lstStyle/>
          <a:p>
            <a:fld id="{B1BA880E-9145-DF43-BF88-814AFE616D1B}" type="datetimeFigureOut">
              <a:rPr lang="en-US" smtClean="0"/>
              <a:t>14/02/12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88A3E4A-FB20-7440-8C10-A04BB64130AB}"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Date Placeholder 6"/>
          <p:cNvSpPr>
            <a:spLocks noGrp="1"/>
          </p:cNvSpPr>
          <p:nvPr>
            <p:ph type="dt" sz="half" idx="10"/>
          </p:nvPr>
        </p:nvSpPr>
        <p:spPr/>
        <p:txBody>
          <a:bodyPr/>
          <a:lstStyle/>
          <a:p>
            <a:fld id="{B1BA880E-9145-DF43-BF88-814AFE616D1B}" type="datetimeFigureOut">
              <a:rPr lang="en-US" smtClean="0"/>
              <a:t>14/02/12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88A3E4A-FB20-7440-8C10-A04BB64130AB}"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Date Placeholder 2"/>
          <p:cNvSpPr>
            <a:spLocks noGrp="1"/>
          </p:cNvSpPr>
          <p:nvPr>
            <p:ph type="dt" sz="half" idx="10"/>
          </p:nvPr>
        </p:nvSpPr>
        <p:spPr/>
        <p:txBody>
          <a:bodyPr/>
          <a:lstStyle/>
          <a:p>
            <a:fld id="{B1BA880E-9145-DF43-BF88-814AFE616D1B}" type="datetimeFigureOut">
              <a:rPr lang="en-US" smtClean="0"/>
              <a:t>14/02/12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88A3E4A-FB20-7440-8C10-A04BB64130AB}"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BA880E-9145-DF43-BF88-814AFE616D1B}" type="datetimeFigureOut">
              <a:rPr lang="en-US" smtClean="0"/>
              <a:t>14/02/12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88A3E4A-FB20-7440-8C10-A04BB64130AB}"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B1BA880E-9145-DF43-BF88-814AFE616D1B}" type="datetimeFigureOut">
              <a:rPr lang="en-US" smtClean="0"/>
              <a:t>14/02/12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88A3E4A-FB20-7440-8C10-A04BB64130AB}"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B1BA880E-9145-DF43-BF88-814AFE616D1B}" type="datetimeFigureOut">
              <a:rPr lang="en-US" smtClean="0"/>
              <a:t>14/02/12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88A3E4A-FB20-7440-8C10-A04BB64130AB}"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BA880E-9145-DF43-BF88-814AFE616D1B}" type="datetimeFigureOut">
              <a:rPr lang="en-US" smtClean="0"/>
              <a:t>14/02/12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8A3E4A-FB20-7440-8C10-A04BB64130AB}"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gi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76481"/>
            <a:ext cx="7772400" cy="1656689"/>
          </a:xfrm>
        </p:spPr>
        <p:txBody>
          <a:bodyPr/>
          <a:lstStyle/>
          <a:p>
            <a:r>
              <a:rPr lang="en-US" dirty="0" smtClean="0"/>
              <a:t>The Art of Rhetoric…</a:t>
            </a:r>
            <a:endParaRPr lang="en-US" dirty="0"/>
          </a:p>
        </p:txBody>
      </p:sp>
      <p:sp>
        <p:nvSpPr>
          <p:cNvPr id="3" name="Subtitle 2"/>
          <p:cNvSpPr>
            <a:spLocks noGrp="1"/>
          </p:cNvSpPr>
          <p:nvPr>
            <p:ph type="subTitle" idx="1"/>
          </p:nvPr>
        </p:nvSpPr>
        <p:spPr/>
        <p:txBody>
          <a:bodyPr/>
          <a:lstStyle/>
          <a:p>
            <a:endParaRPr lang="en-US" dirty="0"/>
          </a:p>
        </p:txBody>
      </p:sp>
      <p:pic>
        <p:nvPicPr>
          <p:cNvPr id="4" name="Picture 3" descr="rhetoric1.jpg"/>
          <p:cNvPicPr>
            <a:picLocks noChangeAspect="1"/>
          </p:cNvPicPr>
          <p:nvPr/>
        </p:nvPicPr>
        <p:blipFill>
          <a:blip r:embed="rId2"/>
          <a:stretch>
            <a:fillRect/>
          </a:stretch>
        </p:blipFill>
        <p:spPr>
          <a:xfrm>
            <a:off x="1968500" y="2647950"/>
            <a:ext cx="5207000" cy="2073612"/>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2400" dirty="0" smtClean="0">
                <a:solidFill>
                  <a:srgbClr val="000000"/>
                </a:solidFill>
              </a:rPr>
              <a:t>3. </a:t>
            </a:r>
            <a:r>
              <a:rPr lang="en-US" sz="2400" dirty="0" smtClean="0">
                <a:solidFill>
                  <a:srgbClr val="FF6600"/>
                </a:solidFill>
              </a:rPr>
              <a:t>Style: </a:t>
            </a:r>
            <a:r>
              <a:rPr lang="en-US" sz="2400" dirty="0" smtClean="0"/>
              <a:t>Language/rhetorical devices used to manipulate the listener’s emotions and responses.</a:t>
            </a:r>
          </a:p>
          <a:p>
            <a:r>
              <a:rPr lang="en-US" sz="2400" dirty="0" smtClean="0"/>
              <a:t>4. </a:t>
            </a:r>
            <a:r>
              <a:rPr lang="en-US" sz="2400" dirty="0" smtClean="0">
                <a:solidFill>
                  <a:srgbClr val="FF6600"/>
                </a:solidFill>
              </a:rPr>
              <a:t>Memory: </a:t>
            </a:r>
            <a:r>
              <a:rPr lang="en-US" sz="2400" dirty="0" smtClean="0"/>
              <a:t>Memorisation of speech, ease with which speaker draws on techniques and strategies, ways speaker impresses her/his message, way speech refers to memory e.g. “We must never forget that…”</a:t>
            </a:r>
          </a:p>
          <a:p>
            <a:r>
              <a:rPr lang="en-US" sz="2400" dirty="0" smtClean="0"/>
              <a:t>5. </a:t>
            </a:r>
            <a:r>
              <a:rPr lang="en-US" sz="2400" dirty="0" smtClean="0">
                <a:solidFill>
                  <a:srgbClr val="FF6600"/>
                </a:solidFill>
              </a:rPr>
              <a:t>Delivery (actio/pronuntiato): </a:t>
            </a:r>
            <a:r>
              <a:rPr lang="en-US" sz="2400" dirty="0" smtClean="0"/>
              <a:t>The process of delivering the speech. The way in which the message or content of speech is transmitted to the audience e.g. tone, body language, pauses.</a:t>
            </a:r>
            <a:endParaRPr lang="en-US" sz="2400" dirty="0">
              <a:solidFill>
                <a:srgbClr val="FF6600"/>
              </a:solidFill>
            </a:endParaRP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gerald speech.jpg"/>
          <p:cNvPicPr>
            <a:picLocks noGrp="1" noChangeAspect="1"/>
          </p:cNvPicPr>
          <p:nvPr>
            <p:ph idx="1"/>
          </p:nvPr>
        </p:nvPicPr>
        <p:blipFill>
          <a:blip r:embed="rId2"/>
          <a:srcRect l="-62241" r="-62241"/>
          <a:stretch>
            <a:fillRect/>
          </a:stretch>
        </p:blipFill>
        <p:spPr>
          <a:xfrm>
            <a:off x="457200" y="1659466"/>
            <a:ext cx="8229600" cy="4466697"/>
          </a:xfrm>
        </p:spPr>
      </p:pic>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6600"/>
                </a:solidFill>
              </a:rPr>
              <a:t>Rhetorical Situation</a:t>
            </a:r>
            <a:endParaRPr lang="en-US" dirty="0"/>
          </a:p>
        </p:txBody>
      </p:sp>
      <p:sp>
        <p:nvSpPr>
          <p:cNvPr id="3" name="Content Placeholder 2"/>
          <p:cNvSpPr>
            <a:spLocks noGrp="1"/>
          </p:cNvSpPr>
          <p:nvPr>
            <p:ph idx="1"/>
          </p:nvPr>
        </p:nvSpPr>
        <p:spPr/>
        <p:txBody>
          <a:bodyPr/>
          <a:lstStyle/>
          <a:p>
            <a:pPr marL="0" indent="0">
              <a:buNone/>
            </a:pPr>
            <a:r>
              <a:rPr lang="en-US" b="1" dirty="0" smtClean="0"/>
              <a:t>The </a:t>
            </a:r>
            <a:r>
              <a:rPr lang="en-US" b="1" dirty="0"/>
              <a:t>Rhetorical </a:t>
            </a:r>
            <a:r>
              <a:rPr lang="en-US" b="1" dirty="0" smtClean="0"/>
              <a:t>Situation</a:t>
            </a:r>
            <a:r>
              <a:rPr lang="en-US" b="1" dirty="0"/>
              <a:t> </a:t>
            </a:r>
            <a:r>
              <a:rPr lang="en-US" dirty="0" smtClean="0"/>
              <a:t>refers </a:t>
            </a:r>
            <a:r>
              <a:rPr lang="en-US" dirty="0"/>
              <a:t>to all the features of </a:t>
            </a:r>
            <a:r>
              <a:rPr lang="en-US" i="1" dirty="0"/>
              <a:t>audience</a:t>
            </a:r>
            <a:r>
              <a:rPr lang="en-US" dirty="0"/>
              <a:t>, </a:t>
            </a:r>
            <a:r>
              <a:rPr lang="en-US" i="1" dirty="0"/>
              <a:t>purpose</a:t>
            </a:r>
            <a:r>
              <a:rPr lang="en-US" dirty="0"/>
              <a:t>, and </a:t>
            </a:r>
            <a:r>
              <a:rPr lang="en-US" i="1" dirty="0"/>
              <a:t>exigency</a:t>
            </a:r>
            <a:r>
              <a:rPr lang="en-US" dirty="0"/>
              <a:t> that serve to create a moment suitable for a rhetorical response. </a:t>
            </a:r>
            <a:endParaRPr lang="en-US" dirty="0" smtClean="0"/>
          </a:p>
          <a:p>
            <a:pPr marL="0" indent="0">
              <a:buNone/>
            </a:pPr>
            <a:r>
              <a:rPr lang="en-US" dirty="0"/>
              <a:t>The rhetorical situation can be understood as the </a:t>
            </a:r>
            <a:r>
              <a:rPr lang="en-US" b="1" dirty="0"/>
              <a:t>circumstances</a:t>
            </a:r>
            <a:r>
              <a:rPr lang="en-US" dirty="0"/>
              <a:t> under which the </a:t>
            </a:r>
            <a:r>
              <a:rPr lang="en-US" dirty="0" err="1" smtClean="0"/>
              <a:t>rhetor</a:t>
            </a:r>
            <a:r>
              <a:rPr lang="en-US" dirty="0" smtClean="0"/>
              <a:t>(person)  </a:t>
            </a:r>
            <a:r>
              <a:rPr lang="en-US" dirty="0"/>
              <a:t>writes or speaks. </a:t>
            </a:r>
            <a:endParaRPr lang="en-US" dirty="0"/>
          </a:p>
        </p:txBody>
      </p:sp>
    </p:spTree>
    <p:extLst>
      <p:ext uri="{BB962C8B-B14F-4D97-AF65-F5344CB8AC3E}">
        <p14:creationId xmlns:p14="http://schemas.microsoft.com/office/powerpoint/2010/main" val="1418646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rPr>
              <a:t>Rhetorical Situation</a:t>
            </a:r>
            <a:endParaRPr lang="en-US" dirty="0">
              <a:solidFill>
                <a:srgbClr val="FF6600"/>
              </a:solidFill>
            </a:endParaRPr>
          </a:p>
        </p:txBody>
      </p:sp>
      <p:sp>
        <p:nvSpPr>
          <p:cNvPr id="3" name="Content Placeholder 2"/>
          <p:cNvSpPr>
            <a:spLocks noGrp="1"/>
          </p:cNvSpPr>
          <p:nvPr>
            <p:ph idx="1"/>
          </p:nvPr>
        </p:nvSpPr>
        <p:spPr/>
        <p:txBody>
          <a:bodyPr/>
          <a:lstStyle/>
          <a:p>
            <a:r>
              <a:rPr lang="en-US" dirty="0" smtClean="0"/>
              <a:t>The context of a rhetorical event consists of an:</a:t>
            </a:r>
          </a:p>
          <a:p>
            <a:r>
              <a:rPr lang="en-US" dirty="0" smtClean="0">
                <a:solidFill>
                  <a:schemeClr val="accent4">
                    <a:lumMod val="60000"/>
                    <a:lumOff val="40000"/>
                  </a:schemeClr>
                </a:solidFill>
              </a:rPr>
              <a:t> issue </a:t>
            </a:r>
            <a:r>
              <a:rPr lang="en-US" dirty="0" smtClean="0"/>
              <a:t>(the exigence)</a:t>
            </a:r>
          </a:p>
          <a:p>
            <a:r>
              <a:rPr lang="en-US" dirty="0" smtClean="0">
                <a:solidFill>
                  <a:srgbClr val="B3A2C7"/>
                </a:solidFill>
              </a:rPr>
              <a:t>an audience </a:t>
            </a:r>
            <a:r>
              <a:rPr lang="en-US" dirty="0" smtClean="0"/>
              <a:t>(immediate and secondary) </a:t>
            </a:r>
          </a:p>
          <a:p>
            <a:r>
              <a:rPr lang="en-US" dirty="0" smtClean="0">
                <a:solidFill>
                  <a:srgbClr val="B3A2C7"/>
                </a:solidFill>
              </a:rPr>
              <a:t>a set of </a:t>
            </a:r>
            <a:r>
              <a:rPr lang="en-US" dirty="0" smtClean="0">
                <a:solidFill>
                  <a:srgbClr val="B3A2C7"/>
                </a:solidFill>
              </a:rPr>
              <a:t>constraints / purpose </a:t>
            </a:r>
            <a:r>
              <a:rPr lang="en-US" dirty="0" smtClean="0"/>
              <a:t>(social, political, cultural and ideological)</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Vilification</a:t>
            </a:r>
            <a:endParaRPr lang="en-US" dirty="0"/>
          </a:p>
        </p:txBody>
      </p:sp>
      <p:sp>
        <p:nvSpPr>
          <p:cNvPr id="3" name="Content Placeholder 2"/>
          <p:cNvSpPr>
            <a:spLocks noGrp="1"/>
          </p:cNvSpPr>
          <p:nvPr>
            <p:ph idx="1"/>
          </p:nvPr>
        </p:nvSpPr>
        <p:spPr/>
        <p:txBody>
          <a:bodyPr>
            <a:normAutofit fontScale="77500" lnSpcReduction="20000"/>
          </a:bodyPr>
          <a:lstStyle/>
          <a:p>
            <a:r>
              <a:rPr lang="en-US" b="1" dirty="0"/>
              <a:t>Vilification</a:t>
            </a:r>
            <a:r>
              <a:rPr lang="en-US" dirty="0"/>
              <a:t>, is a rhetorical strategy that discredits adversaries by characterizing them as </a:t>
            </a:r>
            <a:r>
              <a:rPr lang="en-US" dirty="0" err="1"/>
              <a:t>ungenuine</a:t>
            </a:r>
            <a:r>
              <a:rPr lang="en-US" dirty="0"/>
              <a:t> and malevolent advocates, developed by Marsha L. </a:t>
            </a:r>
            <a:r>
              <a:rPr lang="en-US" dirty="0" err="1"/>
              <a:t>Vandorford</a:t>
            </a:r>
            <a:r>
              <a:rPr lang="en-US" dirty="0"/>
              <a:t> it is heard through out Earl Spencer’s speech. This strategy does not differentiate opponents as good people with a difference of opinion, vilification </a:t>
            </a:r>
            <a:r>
              <a:rPr lang="en-US" dirty="0" err="1"/>
              <a:t>deligitimizes</a:t>
            </a:r>
            <a:r>
              <a:rPr lang="en-US" dirty="0"/>
              <a:t> them through characteristics of inventions, purposes, and identities. There are a few forms and functions of Vilification. It formulates a specific adversarial force (identifying the enemy), casts opponents in a negative light (portraying them as corrupt and immoral, defining the speaker as moral and just), it also magnifies the opponents power </a:t>
            </a:r>
            <a:r>
              <a:rPr lang="en-US" dirty="0" smtClean="0"/>
              <a:t>(striping </a:t>
            </a:r>
            <a:r>
              <a:rPr lang="en-US" dirty="0"/>
              <a:t>them of legitimacy through one or more combinations of these forms.) </a:t>
            </a:r>
            <a:endParaRPr lang="en-AU" dirty="0"/>
          </a:p>
          <a:p>
            <a:endParaRPr lang="en-AU" dirty="0"/>
          </a:p>
        </p:txBody>
      </p:sp>
    </p:spTree>
    <p:extLst>
      <p:ext uri="{BB962C8B-B14F-4D97-AF65-F5344CB8AC3E}">
        <p14:creationId xmlns:p14="http://schemas.microsoft.com/office/powerpoint/2010/main" val="9419934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There are significant statements that portray the vilification strategy in Earl Spencer’s Eulogy. He talks about Princess Diana’s yearning to get out of England, because the treatment that she had received at the hands of the newspaper. He remarks on how baffling it was that the media was always on </a:t>
            </a:r>
            <a:r>
              <a:rPr lang="en-US" dirty="0" smtClean="0"/>
              <a:t>a</a:t>
            </a:r>
            <a:r>
              <a:rPr lang="en-AU" dirty="0" smtClean="0"/>
              <a:t> </a:t>
            </a:r>
            <a:r>
              <a:rPr lang="en-US" dirty="0" smtClean="0"/>
              <a:t>permanent </a:t>
            </a:r>
            <a:r>
              <a:rPr lang="en-US" dirty="0"/>
              <a:t>quest to bring the princess down, and how she was probably the most hunted person of modern age. </a:t>
            </a:r>
            <a:endParaRPr lang="en-AU" dirty="0"/>
          </a:p>
          <a:p>
            <a:endParaRPr lang="en-US" dirty="0"/>
          </a:p>
        </p:txBody>
      </p:sp>
    </p:spTree>
    <p:extLst>
      <p:ext uri="{BB962C8B-B14F-4D97-AF65-F5344CB8AC3E}">
        <p14:creationId xmlns:p14="http://schemas.microsoft.com/office/powerpoint/2010/main" val="3282820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US" dirty="0" smtClean="0">
                <a:solidFill>
                  <a:schemeClr val="accent6">
                    <a:lumMod val="75000"/>
                  </a:schemeClr>
                </a:solidFill>
              </a:rPr>
              <a:t>Rhetoric is…</a:t>
            </a:r>
            <a:endParaRPr lang="en-US" dirty="0">
              <a:solidFill>
                <a:schemeClr val="accent6">
                  <a:lumMod val="75000"/>
                </a:schemeClr>
              </a:solidFill>
            </a:endParaRPr>
          </a:p>
        </p:txBody>
      </p:sp>
      <p:sp>
        <p:nvSpPr>
          <p:cNvPr id="3" name="Content Placeholder 2"/>
          <p:cNvSpPr>
            <a:spLocks noGrp="1"/>
          </p:cNvSpPr>
          <p:nvPr>
            <p:ph idx="1"/>
          </p:nvPr>
        </p:nvSpPr>
        <p:spPr/>
        <p:txBody>
          <a:bodyPr/>
          <a:lstStyle/>
          <a:p>
            <a:r>
              <a:rPr lang="en-US" dirty="0" smtClean="0"/>
              <a:t>The study and practice of effective communication</a:t>
            </a:r>
          </a:p>
          <a:p>
            <a:r>
              <a:rPr lang="en-US" dirty="0" smtClean="0"/>
              <a:t>The art of persuasion</a:t>
            </a:r>
            <a:endParaRPr lang="en-US" dirty="0"/>
          </a:p>
        </p:txBody>
      </p:sp>
      <p:pic>
        <p:nvPicPr>
          <p:cNvPr id="4" name="Picture 3" descr="Rhetoric 5.jpg"/>
          <p:cNvPicPr>
            <a:picLocks noChangeAspect="1"/>
          </p:cNvPicPr>
          <p:nvPr/>
        </p:nvPicPr>
        <p:blipFill>
          <a:blip r:embed="rId2"/>
          <a:stretch>
            <a:fillRect/>
          </a:stretch>
        </p:blipFill>
        <p:spPr>
          <a:xfrm>
            <a:off x="920750" y="3244349"/>
            <a:ext cx="7302500" cy="3004052"/>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ristotle cool.jpg"/>
          <p:cNvPicPr>
            <a:picLocks noChangeAspect="1"/>
          </p:cNvPicPr>
          <p:nvPr/>
        </p:nvPicPr>
        <p:blipFill>
          <a:blip r:embed="rId2"/>
          <a:stretch>
            <a:fillRect/>
          </a:stretch>
        </p:blipFill>
        <p:spPr>
          <a:xfrm>
            <a:off x="5301069" y="1600199"/>
            <a:ext cx="3175119" cy="4253433"/>
          </a:xfrm>
          <a:prstGeom prst="rect">
            <a:avLst/>
          </a:prstGeom>
        </p:spPr>
      </p:pic>
      <p:sp>
        <p:nvSpPr>
          <p:cNvPr id="2" name="Title 1"/>
          <p:cNvSpPr>
            <a:spLocks noGrp="1"/>
          </p:cNvSpPr>
          <p:nvPr>
            <p:ph type="title"/>
          </p:nvPr>
        </p:nvSpPr>
        <p:spPr/>
        <p:txBody>
          <a:bodyPr>
            <a:normAutofit/>
          </a:bodyPr>
          <a:lstStyle/>
          <a:p>
            <a:r>
              <a:rPr lang="en-US" sz="2400" dirty="0" smtClean="0"/>
              <a:t>Aristotle identified three forms of </a:t>
            </a:r>
            <a:r>
              <a:rPr lang="en-US" sz="2400" b="1" dirty="0" smtClean="0"/>
              <a:t>appeal</a:t>
            </a:r>
            <a:r>
              <a:rPr lang="en-US" sz="2400" dirty="0" smtClean="0"/>
              <a:t> in rhetoric: Logos, Pathos, Ethos</a:t>
            </a:r>
            <a:endParaRPr lang="en-US" sz="2400" dirty="0"/>
          </a:p>
        </p:txBody>
      </p:sp>
      <p:sp>
        <p:nvSpPr>
          <p:cNvPr id="3" name="Content Placeholder 2"/>
          <p:cNvSpPr>
            <a:spLocks noGrp="1"/>
          </p:cNvSpPr>
          <p:nvPr>
            <p:ph idx="1"/>
          </p:nvPr>
        </p:nvSpPr>
        <p:spPr/>
        <p:txBody>
          <a:bodyPr vert="horz" numCol="2">
            <a:normAutofit/>
          </a:bodyPr>
          <a:lstStyle/>
          <a:p>
            <a:r>
              <a:rPr lang="en-US" sz="2000" dirty="0" smtClean="0"/>
              <a:t>Logos</a:t>
            </a:r>
            <a:r>
              <a:rPr lang="en-US" sz="2000" dirty="0" smtClean="0">
                <a:solidFill>
                  <a:srgbClr val="FF6600"/>
                </a:solidFill>
              </a:rPr>
              <a:t> – appealing to reason. Demonstration of the truth, real or apparent.</a:t>
            </a:r>
          </a:p>
          <a:p>
            <a:r>
              <a:rPr lang="en-US" sz="2000" dirty="0" smtClean="0">
                <a:solidFill>
                  <a:srgbClr val="000000"/>
                </a:solidFill>
              </a:rPr>
              <a:t>Pathos</a:t>
            </a:r>
            <a:r>
              <a:rPr lang="en-US" sz="2000" dirty="0" smtClean="0">
                <a:solidFill>
                  <a:srgbClr val="FF6600"/>
                </a:solidFill>
              </a:rPr>
              <a:t> – appealing to emotion. Linked closely to the intended effect on the audience and often at the end of speeches.</a:t>
            </a:r>
          </a:p>
          <a:p>
            <a:r>
              <a:rPr lang="en-US" sz="2000" dirty="0" smtClean="0">
                <a:solidFill>
                  <a:srgbClr val="000000"/>
                </a:solidFill>
              </a:rPr>
              <a:t>Ethos</a:t>
            </a:r>
            <a:r>
              <a:rPr lang="en-US" sz="2000" dirty="0" smtClean="0">
                <a:solidFill>
                  <a:srgbClr val="FF6600"/>
                </a:solidFill>
              </a:rPr>
              <a:t> – moral standing of the speaker in the eyes of the audience. Reputation of speaker prior to giving speech. Persona of the speaker evident through speech. Usually evident at the beginning.</a:t>
            </a:r>
            <a:endParaRPr lang="en-US" sz="2000" dirty="0">
              <a:solidFill>
                <a:srgbClr val="FF6600"/>
              </a:solidFill>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logos etc.jpg"/>
          <p:cNvPicPr>
            <a:picLocks noGrp="1" noChangeAspect="1"/>
          </p:cNvPicPr>
          <p:nvPr>
            <p:ph idx="1"/>
          </p:nvPr>
        </p:nvPicPr>
        <p:blipFill>
          <a:blip r:embed="rId2"/>
          <a:srcRect l="-38404" r="-38404"/>
          <a:stretch>
            <a:fillRect/>
          </a:stretch>
        </p:blipFill>
        <p:spPr>
          <a:xfrm>
            <a:off x="457200" y="1159682"/>
            <a:ext cx="8229600" cy="4680145"/>
          </a:xfrm>
        </p:spPr>
      </p:pic>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Aristotle’s Model of Communication</a:t>
            </a:r>
            <a:endParaRPr lang="en-US" sz="3200" dirty="0"/>
          </a:p>
        </p:txBody>
      </p:sp>
      <p:pic>
        <p:nvPicPr>
          <p:cNvPr id="4" name="Content Placeholder 3" descr="Aristotle's Model of Communication.gif"/>
          <p:cNvPicPr>
            <a:picLocks noGrp="1" noChangeAspect="1"/>
          </p:cNvPicPr>
          <p:nvPr>
            <p:ph idx="1"/>
          </p:nvPr>
        </p:nvPicPr>
        <p:blipFill>
          <a:blip r:embed="rId2"/>
          <a:srcRect l="-17301" r="-17301"/>
          <a:stretch>
            <a:fillRect/>
          </a:stretch>
        </p:blipFill>
        <p:spPr/>
      </p:pic>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rgbClr val="FF6600"/>
                </a:solidFill>
              </a:rPr>
              <a:t>General Elements of the Rhetorical Situation</a:t>
            </a:r>
            <a:endParaRPr lang="en-US" sz="2800" dirty="0">
              <a:solidFill>
                <a:srgbClr val="FF6600"/>
              </a:solidFill>
            </a:endParaRPr>
          </a:p>
        </p:txBody>
      </p:sp>
      <p:sp>
        <p:nvSpPr>
          <p:cNvPr id="3" name="Content Placeholder 2"/>
          <p:cNvSpPr>
            <a:spLocks noGrp="1"/>
          </p:cNvSpPr>
          <p:nvPr>
            <p:ph idx="1"/>
          </p:nvPr>
        </p:nvSpPr>
        <p:spPr/>
        <p:txBody>
          <a:bodyPr>
            <a:normAutofit lnSpcReduction="10000"/>
          </a:bodyPr>
          <a:lstStyle/>
          <a:p>
            <a:r>
              <a:rPr lang="en-US" dirty="0" smtClean="0">
                <a:solidFill>
                  <a:srgbClr val="FF6600"/>
                </a:solidFill>
              </a:rPr>
              <a:t>Kairos</a:t>
            </a:r>
            <a:r>
              <a:rPr lang="en-US" dirty="0" smtClean="0"/>
              <a:t> – occasion. Appropriateness of the speech to the time and place. Central to the success of any speech.</a:t>
            </a:r>
          </a:p>
          <a:p>
            <a:r>
              <a:rPr lang="en-US" dirty="0" smtClean="0">
                <a:solidFill>
                  <a:srgbClr val="FF6600"/>
                </a:solidFill>
              </a:rPr>
              <a:t>Audience</a:t>
            </a:r>
            <a:r>
              <a:rPr lang="en-US" dirty="0" smtClean="0"/>
              <a:t> – speech must be appropriate to the audience.</a:t>
            </a:r>
          </a:p>
          <a:p>
            <a:r>
              <a:rPr lang="en-US" dirty="0" smtClean="0">
                <a:solidFill>
                  <a:srgbClr val="FF6600"/>
                </a:solidFill>
              </a:rPr>
              <a:t>Decorum</a:t>
            </a:r>
            <a:r>
              <a:rPr lang="en-US" dirty="0" smtClean="0"/>
              <a:t> – the overall impression of the speaker’s delivery of a speech/the persona constructed. Propriety of the speaker/respect accorded to her/him. </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Oratory</a:t>
            </a:r>
            <a:endParaRPr lang="en-US" dirty="0"/>
          </a:p>
        </p:txBody>
      </p:sp>
      <p:graphicFrame>
        <p:nvGraphicFramePr>
          <p:cNvPr id="4" name="Content Placeholder 3"/>
          <p:cNvGraphicFramePr>
            <a:graphicFrameLocks noGrp="1"/>
          </p:cNvGraphicFramePr>
          <p:nvPr>
            <p:ph idx="1"/>
          </p:nvPr>
        </p:nvGraphicFramePr>
        <p:xfrm>
          <a:off x="457200" y="1981201"/>
          <a:ext cx="8229600" cy="3352800"/>
        </p:xfrm>
        <a:graphic>
          <a:graphicData uri="http://schemas.openxmlformats.org/drawingml/2006/table">
            <a:tbl>
              <a:tblPr firstRow="1" bandRow="1">
                <a:tableStyleId>{5C22544A-7EE6-4342-B048-85BDC9FD1C3A}</a:tableStyleId>
              </a:tblPr>
              <a:tblGrid>
                <a:gridCol w="4114800"/>
                <a:gridCol w="4114800"/>
              </a:tblGrid>
              <a:tr h="1117600">
                <a:tc>
                  <a:txBody>
                    <a:bodyPr/>
                    <a:lstStyle/>
                    <a:p>
                      <a:r>
                        <a:rPr lang="en-US" dirty="0" smtClean="0"/>
                        <a:t>Judicial</a:t>
                      </a:r>
                      <a:endParaRPr lang="en-US" dirty="0"/>
                    </a:p>
                  </a:txBody>
                  <a:tcPr/>
                </a:tc>
                <a:tc>
                  <a:txBody>
                    <a:bodyPr/>
                    <a:lstStyle/>
                    <a:p>
                      <a:r>
                        <a:rPr lang="en-US" dirty="0" smtClean="0"/>
                        <a:t>Law courts. Rhetoric/persuasion used to defend or to prosecute a case. Events have usually taken place.</a:t>
                      </a:r>
                      <a:endParaRPr lang="en-US" dirty="0"/>
                    </a:p>
                  </a:txBody>
                  <a:tcPr/>
                </a:tc>
              </a:tr>
              <a:tr h="1117600">
                <a:tc>
                  <a:txBody>
                    <a:bodyPr/>
                    <a:lstStyle/>
                    <a:p>
                      <a:r>
                        <a:rPr lang="en-US" dirty="0" smtClean="0"/>
                        <a:t>Deliberative</a:t>
                      </a:r>
                      <a:endParaRPr lang="en-US" dirty="0"/>
                    </a:p>
                  </a:txBody>
                  <a:tcPr/>
                </a:tc>
                <a:tc>
                  <a:txBody>
                    <a:bodyPr/>
                    <a:lstStyle/>
                    <a:p>
                      <a:r>
                        <a:rPr lang="en-US" dirty="0" smtClean="0"/>
                        <a:t>Used to establish the validity or non-validity (advocate or discourage) of policies and courses of future action.</a:t>
                      </a:r>
                      <a:endParaRPr lang="en-US" dirty="0"/>
                    </a:p>
                  </a:txBody>
                  <a:tcPr/>
                </a:tc>
              </a:tr>
              <a:tr h="1117600">
                <a:tc>
                  <a:txBody>
                    <a:bodyPr/>
                    <a:lstStyle/>
                    <a:p>
                      <a:r>
                        <a:rPr lang="en-US" dirty="0" smtClean="0"/>
                        <a:t>Epideictic</a:t>
                      </a:r>
                      <a:endParaRPr lang="en-US" dirty="0"/>
                    </a:p>
                  </a:txBody>
                  <a:tcPr/>
                </a:tc>
                <a:tc>
                  <a:txBody>
                    <a:bodyPr/>
                    <a:lstStyle/>
                    <a:p>
                      <a:r>
                        <a:rPr lang="en-US" dirty="0" smtClean="0"/>
                        <a:t>All the other situations for public speaking other than political/judicial. Typically praises or blames e.g. eulogy.</a:t>
                      </a:r>
                      <a:endParaRPr lang="en-US" dirty="0"/>
                    </a:p>
                  </a:txBody>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6600"/>
                </a:solidFill>
              </a:rPr>
              <a:t>Principles of </a:t>
            </a:r>
            <a:r>
              <a:rPr lang="en-US" dirty="0"/>
              <a:t>Ciceronian </a:t>
            </a:r>
            <a:r>
              <a:rPr lang="en-US" dirty="0" smtClean="0">
                <a:solidFill>
                  <a:srgbClr val="FF6600"/>
                </a:solidFill>
              </a:rPr>
              <a:t>Rhetoric</a:t>
            </a:r>
            <a:endParaRPr lang="en-US" dirty="0">
              <a:solidFill>
                <a:srgbClr val="FF6600"/>
              </a:solidFill>
            </a:endParaRPr>
          </a:p>
        </p:txBody>
      </p:sp>
      <p:pic>
        <p:nvPicPr>
          <p:cNvPr id="4" name="Content Placeholder 3" descr="cicero2.jpg"/>
          <p:cNvPicPr>
            <a:picLocks noGrp="1" noChangeAspect="1"/>
          </p:cNvPicPr>
          <p:nvPr>
            <p:ph idx="1"/>
          </p:nvPr>
        </p:nvPicPr>
        <p:blipFill>
          <a:blip r:embed="rId2"/>
          <a:srcRect l="-9663" r="-9663"/>
          <a:stretch>
            <a:fillRect/>
          </a:stretch>
        </p:blipFill>
        <p:spPr/>
      </p:pic>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There are five distinct divisions of Ciceronian Rhetoric:</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sz="2400" dirty="0" smtClean="0"/>
              <a:t>1.</a:t>
            </a:r>
            <a:r>
              <a:rPr lang="en-US" sz="2400" dirty="0" smtClean="0">
                <a:solidFill>
                  <a:srgbClr val="FF6600"/>
                </a:solidFill>
              </a:rPr>
              <a:t> Invention</a:t>
            </a:r>
            <a:r>
              <a:rPr lang="en-US" sz="2400" dirty="0" smtClean="0"/>
              <a:t>: the process of selecting a subject and examples to illustrate and prove one’s argument.</a:t>
            </a:r>
          </a:p>
          <a:p>
            <a:r>
              <a:rPr lang="en-US" sz="2400" dirty="0" smtClean="0"/>
              <a:t>2. </a:t>
            </a:r>
            <a:r>
              <a:rPr lang="en-US" sz="2400" dirty="0" smtClean="0">
                <a:solidFill>
                  <a:srgbClr val="FF6600"/>
                </a:solidFill>
              </a:rPr>
              <a:t>Arrangement</a:t>
            </a:r>
            <a:r>
              <a:rPr lang="en-US" sz="2400" dirty="0" smtClean="0"/>
              <a:t>: structure of the speech. </a:t>
            </a:r>
          </a:p>
          <a:p>
            <a:pPr marL="571500" indent="-571500">
              <a:buFont typeface="+mj-lt"/>
              <a:buAutoNum type="romanUcPeriod"/>
            </a:pPr>
            <a:r>
              <a:rPr lang="en-US" sz="2400" dirty="0" smtClean="0"/>
              <a:t>Introduction (exordium) – gain listener’s attention/establish strong tone and sense of persona/explain main idea.</a:t>
            </a:r>
          </a:p>
          <a:p>
            <a:pPr marL="571500" indent="-571500">
              <a:buFont typeface="+mj-lt"/>
              <a:buAutoNum type="romanUcPeriod"/>
            </a:pPr>
            <a:r>
              <a:rPr lang="en-US" sz="2400" dirty="0" smtClean="0"/>
              <a:t>Statement of facts surrounding thesis (narratio or diegesis)</a:t>
            </a:r>
          </a:p>
          <a:p>
            <a:pPr marL="571500" indent="-571500">
              <a:buFont typeface="+mj-lt"/>
              <a:buAutoNum type="romanUcPeriod"/>
            </a:pPr>
            <a:r>
              <a:rPr lang="en-US" sz="2400" dirty="0" smtClean="0"/>
              <a:t>Division (partitio)</a:t>
            </a:r>
          </a:p>
          <a:p>
            <a:pPr marL="571500" indent="-571500">
              <a:buFont typeface="+mj-lt"/>
              <a:buAutoNum type="romanUcPeriod"/>
            </a:pPr>
            <a:r>
              <a:rPr lang="en-US" sz="2400" dirty="0" smtClean="0"/>
              <a:t>Proof (conformatio)</a:t>
            </a:r>
          </a:p>
          <a:p>
            <a:pPr marL="571500" indent="-571500">
              <a:buFont typeface="+mj-lt"/>
              <a:buAutoNum type="romanUcPeriod"/>
            </a:pPr>
            <a:r>
              <a:rPr lang="en-US" sz="2400" dirty="0" smtClean="0"/>
              <a:t>Refutation</a:t>
            </a:r>
          </a:p>
          <a:p>
            <a:pPr marL="571500" indent="-571500">
              <a:buFont typeface="+mj-lt"/>
              <a:buAutoNum type="romanUcPeriod"/>
            </a:pPr>
            <a:r>
              <a:rPr lang="en-US" sz="2400" dirty="0" smtClean="0"/>
              <a:t>Conclusion (peroration) – conclusion and most vital part. Brings ideas to a memorable climax/strong impact.</a:t>
            </a:r>
            <a:endParaRPr lang="en-US" sz="2400"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429</TotalTime>
  <Words>740</Words>
  <Application>Microsoft Macintosh PowerPoint</Application>
  <PresentationFormat>On-screen Show (4:3)</PresentationFormat>
  <Paragraphs>44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The Art of Rhetoric…</vt:lpstr>
      <vt:lpstr>Rhetoric is…</vt:lpstr>
      <vt:lpstr>Aristotle identified three forms of appeal in rhetoric: Logos, Pathos, Ethos</vt:lpstr>
      <vt:lpstr>PowerPoint Presentation</vt:lpstr>
      <vt:lpstr>Aristotle’s Model of Communication</vt:lpstr>
      <vt:lpstr>General Elements of the Rhetorical Situation</vt:lpstr>
      <vt:lpstr>Types of Oratory</vt:lpstr>
      <vt:lpstr>Principles of Ciceronian Rhetoric</vt:lpstr>
      <vt:lpstr>There are five distinct divisions of Ciceronian Rhetoric: </vt:lpstr>
      <vt:lpstr>PowerPoint Presentation</vt:lpstr>
      <vt:lpstr>PowerPoint Presentation</vt:lpstr>
      <vt:lpstr>Rhetorical Situation</vt:lpstr>
      <vt:lpstr>Rhetorical Situation</vt:lpstr>
      <vt:lpstr>Vilification</vt:lpstr>
      <vt:lpstr>PowerPoint Presentation</vt:lpstr>
    </vt:vector>
  </TitlesOfParts>
  <Company>Gilroy Catholic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Art of Rhetoric…</dc:title>
  <dc:creator>Computing Department</dc:creator>
  <cp:lastModifiedBy>Rose Garofano</cp:lastModifiedBy>
  <cp:revision>10</cp:revision>
  <dcterms:created xsi:type="dcterms:W3CDTF">2012-02-12T03:48:53Z</dcterms:created>
  <dcterms:modified xsi:type="dcterms:W3CDTF">2012-02-14T05:56:38Z</dcterms:modified>
</cp:coreProperties>
</file>