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62" r:id="rId3"/>
    <p:sldId id="278" r:id="rId4"/>
    <p:sldId id="259" r:id="rId5"/>
    <p:sldId id="264" r:id="rId6"/>
    <p:sldId id="263" r:id="rId7"/>
    <p:sldId id="275" r:id="rId8"/>
    <p:sldId id="265" r:id="rId9"/>
    <p:sldId id="270" r:id="rId10"/>
    <p:sldId id="272" r:id="rId11"/>
    <p:sldId id="273" r:id="rId12"/>
    <p:sldId id="274" r:id="rId13"/>
    <p:sldId id="266" r:id="rId14"/>
    <p:sldId id="267" r:id="rId15"/>
    <p:sldId id="268" r:id="rId16"/>
    <p:sldId id="269" r:id="rId17"/>
    <p:sldId id="271" r:id="rId18"/>
    <p:sldId id="277" r:id="rId19"/>
    <p:sldId id="276" r:id="rId20"/>
  </p:sldIdLst>
  <p:sldSz cx="10160000" cy="7620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FF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92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078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5A65B0-F755-41D6-8936-CB55A26295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89882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69B065DB-FF24-463B-B08E-D65E7635777E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1FF210CD-19F1-457B-9E24-6CABBA72506A}" type="slidenum">
              <a:rPr lang="en-US" altLang="en-US" sz="1200"/>
              <a:pPr eaLnBrk="1" hangingPunct="1"/>
              <a:t>10</a:t>
            </a:fld>
            <a:endParaRPr lang="en-US" altLang="en-US" sz="1200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594779C-5DFC-4804-8795-E980457B9289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0CDD145F-902D-44AE-9E3E-6B6FE864A0B2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4E35D4F4-2A68-4E44-9A6C-5EC84EB6131C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F221ABFA-D8C7-4B4A-B6D3-8A73BF915A03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15E9ECB5-1FA4-4D8E-B3A7-51F881C439D9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9B3B58BC-120D-46A8-AB39-B98CB6EB992D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31BE5FB0-6A13-4861-B428-0E44F3011CFF}" type="slidenum">
              <a:rPr lang="en-US" altLang="en-US" sz="1200"/>
              <a:pPr eaLnBrk="1" hangingPunct="1"/>
              <a:t>17</a:t>
            </a:fld>
            <a:endParaRPr lang="en-US" altLang="en-US" sz="1200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55ABDDB1-1B65-48DE-9570-5032105DA250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DD4E6C09-46FA-4423-AFF1-90E5891B261A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77F6A7FA-0335-4E6A-B20B-839A4330A926}" type="slidenum">
              <a:rPr lang="en-US" altLang="en-US" sz="1200"/>
              <a:pPr eaLnBrk="1" hangingPunct="1"/>
              <a:t>2</a:t>
            </a:fld>
            <a:endParaRPr lang="en-US" altLang="en-US" sz="120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FAFE29C0-F84D-481D-B0DE-52E01D881071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006A5307-6EA6-4947-920A-7B4C8259DC5D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F72AD13D-DB61-4ED8-9A28-4233733059AE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46D617ED-F189-4365-AD3C-0413874C500C}" type="slidenum">
              <a:rPr lang="en-US" altLang="en-US" sz="1200"/>
              <a:pPr eaLnBrk="1" hangingPunct="1"/>
              <a:t>6</a:t>
            </a:fld>
            <a:endParaRPr lang="en-US" altLang="en-US" sz="120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318379F5-7E23-4259-884E-8459A3AF8E2C}" type="slidenum">
              <a:rPr lang="en-US" altLang="en-US" sz="1200"/>
              <a:pPr eaLnBrk="1" hangingPunct="1"/>
              <a:t>7</a:t>
            </a:fld>
            <a:endParaRPr lang="en-US" altLang="en-US" sz="1200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75F977DB-7821-4092-BBF7-45C2E0DB7CDF}" type="slidenum">
              <a:rPr lang="en-US" altLang="en-US" sz="1200"/>
              <a:pPr eaLnBrk="1" hangingPunct="1"/>
              <a:t>8</a:t>
            </a:fld>
            <a:endParaRPr lang="en-US" altLang="en-US" sz="1200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3C43D9FF-641E-4C0C-9B53-0D3242484895}" type="slidenum">
              <a:rPr lang="en-US" altLang="en-US" sz="1200"/>
              <a:pPr eaLnBrk="1" hangingPunct="1"/>
              <a:t>9</a:t>
            </a:fld>
            <a:endParaRPr lang="en-US" altLang="en-US" sz="1200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C32578-80EB-449E-83F1-279CAF127B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17159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213B2D-0E00-471F-905D-DE61E97DB2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983849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676275"/>
            <a:ext cx="2159000" cy="6097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676275"/>
            <a:ext cx="6324600" cy="6097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07FCB3-6EAD-4F7D-A172-45779E1B65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227487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2BB552-13DC-41B4-906C-D1A9D95BDD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222747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C8E32-F96F-4678-86FF-E0B6D8C4DC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04567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200275"/>
            <a:ext cx="4241800" cy="4573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2200275"/>
            <a:ext cx="4241800" cy="4573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F3B4CB-1DE4-4F40-8A61-6C715DAC52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776588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E6AFF1-4EDE-425A-A95B-C11023412B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25577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8669B-6C09-4D77-8D8D-FC7FD24596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95410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807702-F888-45EF-9772-361619318E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346812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414AE-9B71-49FE-9068-AF592FAD30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786600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E5266C-2C76-4CBB-BE9F-3E8F5AAAE4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20328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76275"/>
            <a:ext cx="8636000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200275"/>
            <a:ext cx="8636000" cy="457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942138"/>
            <a:ext cx="2117725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70275" y="6942138"/>
            <a:ext cx="3219450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80275" y="6942138"/>
            <a:ext cx="2119313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205C3C7-9D42-4CC3-B756-A0602C8AA09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ctrTitle"/>
          </p:nvPr>
        </p:nvSpPr>
        <p:spPr>
          <a:xfrm>
            <a:off x="857250" y="838200"/>
            <a:ext cx="8445500" cy="3429000"/>
          </a:xfrm>
        </p:spPr>
        <p:txBody>
          <a:bodyPr lIns="0" tIns="0" rIns="0" bIns="0" anchor="t"/>
          <a:lstStyle/>
          <a:p>
            <a:pPr eaLnBrk="1" hangingPunct="1">
              <a:lnSpc>
                <a:spcPct val="95000"/>
              </a:lnSpc>
              <a:defRPr/>
            </a:pPr>
            <a:r>
              <a:rPr lang="en-US" b="1" u="sng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>Impromptu Speaking Tips</a:t>
            </a:r>
            <a:r>
              <a:rPr lang="en-US" b="1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/>
            </a:r>
            <a:br>
              <a:rPr lang="en-US" b="1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</a:br>
            <a:r>
              <a:rPr lang="en-US" sz="4800" b="1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/>
            </a:r>
            <a:br>
              <a:rPr lang="en-US" sz="4800" b="1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</a:br>
            <a:r>
              <a:rPr lang="en-US" sz="4000" b="1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>Giving a Speech</a:t>
            </a:r>
            <a:r>
              <a:rPr lang="en-US" sz="4000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/>
            </a:r>
            <a:br>
              <a:rPr lang="en-US" sz="4000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</a:br>
            <a:r>
              <a:rPr lang="en-US" sz="800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/>
            </a:r>
            <a:br>
              <a:rPr lang="en-US" sz="800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</a:br>
            <a:r>
              <a:rPr lang="en-US" sz="4000" b="1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>with</a:t>
            </a:r>
            <a:r>
              <a:rPr lang="en-US" sz="4000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/>
            </a:r>
            <a:br>
              <a:rPr lang="en-US" sz="4000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</a:br>
            <a:r>
              <a:rPr lang="en-US" sz="800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/>
            </a:r>
            <a:br>
              <a:rPr lang="en-US" sz="800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</a:br>
            <a:r>
              <a:rPr lang="en-US" sz="4000" b="1" smtClean="0">
                <a:solidFill>
                  <a:schemeClr val="tx1"/>
                </a:solidFill>
                <a:latin typeface="Arial" charset="0"/>
                <a:ea typeface="+mj-ea"/>
                <a:cs typeface="Arial" charset="0"/>
              </a:rPr>
              <a:t>Little Preparation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355600" y="457200"/>
            <a:ext cx="96012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2. Prepare</a:t>
            </a: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00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All of the ideas I have listed under 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Prepare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 may be more than you can do before or during the speech.</a:t>
            </a:r>
          </a:p>
          <a:p>
            <a:pPr eaLnBrk="1" hangingPunct="1">
              <a:spcBef>
                <a:spcPct val="20000"/>
              </a:spcBef>
            </a:pP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So prepare </a:t>
            </a:r>
            <a:r>
              <a:rPr lang="en-US" altLang="en-US" sz="3200" u="sng">
                <a:latin typeface="Arial" pitchFamily="34" charset="0"/>
                <a:cs typeface="Arial" pitchFamily="34" charset="0"/>
              </a:rPr>
              <a:t>ahead of time</a:t>
            </a:r>
            <a:r>
              <a:rPr lang="en-US" altLang="en-US" sz="3200">
                <a:latin typeface="Arial" pitchFamily="34" charset="0"/>
                <a:cs typeface="Arial" pitchFamily="34" charset="0"/>
              </a:rPr>
              <a:t>, to the extent possible.</a:t>
            </a:r>
          </a:p>
          <a:p>
            <a:pPr eaLnBrk="1" hangingPunct="1">
              <a:spcBef>
                <a:spcPct val="20000"/>
              </a:spcBef>
            </a:pP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How?</a:t>
            </a:r>
            <a:endParaRPr lang="en-US" altLang="en-US" b="1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49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49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49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49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ChangeArrowheads="1"/>
          </p:cNvSpPr>
          <p:nvPr/>
        </p:nvSpPr>
        <p:spPr bwMode="auto">
          <a:xfrm>
            <a:off x="279400" y="457200"/>
            <a:ext cx="9677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2. Prepare</a:t>
            </a: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0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For example, have a 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pre-formulated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 conclusion.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endParaRPr lang="en-US" altLang="en-US" sz="180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ja-JP" altLang="en-US" sz="3200" b="1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 b="1">
                <a:latin typeface="Arial" pitchFamily="34" charset="0"/>
                <a:cs typeface="Arial" pitchFamily="34" charset="0"/>
              </a:rPr>
              <a:t>So, I believe that due to 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 i="1" u="sng">
                <a:latin typeface="Arial" pitchFamily="34" charset="0"/>
                <a:cs typeface="Arial" pitchFamily="34" charset="0"/>
              </a:rPr>
              <a:t>fill in main point #1 here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 – </a:t>
            </a:r>
            <a:r>
              <a:rPr lang="en-US" altLang="ja-JP" sz="3200" b="1">
                <a:latin typeface="Arial" pitchFamily="34" charset="0"/>
                <a:cs typeface="Arial" pitchFamily="34" charset="0"/>
              </a:rPr>
              <a:t>as well as 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 i="1" u="sng">
                <a:latin typeface="Arial" pitchFamily="34" charset="0"/>
                <a:cs typeface="Arial" pitchFamily="34" charset="0"/>
              </a:rPr>
              <a:t>fill in main point #2 here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 – 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 i="1" u="sng">
                <a:latin typeface="Arial" pitchFamily="34" charset="0"/>
                <a:cs typeface="Arial" pitchFamily="34" charset="0"/>
              </a:rPr>
              <a:t>fill in restated topic here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So, I believe that due to </a:t>
            </a:r>
            <a:r>
              <a:rPr lang="en-US" altLang="ja-JP" sz="3200" u="sng">
                <a:latin typeface="Arial" pitchFamily="34" charset="0"/>
                <a:cs typeface="Arial" pitchFamily="34" charset="0"/>
              </a:rPr>
              <a:t>the negative health effects 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 u="sng">
                <a:latin typeface="Arial" pitchFamily="34" charset="0"/>
                <a:cs typeface="Arial" pitchFamily="34" charset="0"/>
              </a:rPr>
              <a:t>on individuals</a:t>
            </a:r>
            <a:r>
              <a:rPr lang="en-US" altLang="en-US" sz="3200">
                <a:latin typeface="Arial" pitchFamily="34" charset="0"/>
                <a:cs typeface="Arial" pitchFamily="34" charset="0"/>
              </a:rPr>
              <a:t> – as well as </a:t>
            </a:r>
            <a:r>
              <a:rPr lang="en-US" altLang="en-US" sz="3200" u="sng">
                <a:latin typeface="Arial" pitchFamily="34" charset="0"/>
                <a:cs typeface="Arial" pitchFamily="34" charset="0"/>
              </a:rPr>
              <a:t>the cost to society</a:t>
            </a:r>
            <a:r>
              <a:rPr lang="en-US" altLang="en-US" sz="3200">
                <a:latin typeface="Arial" pitchFamily="34" charset="0"/>
                <a:cs typeface="Arial" pitchFamily="34" charset="0"/>
              </a:rPr>
              <a:t> – our 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government should regulate cigarette smoking.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endParaRPr lang="en-US" altLang="en-US" b="1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69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6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69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69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69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279400" y="457200"/>
            <a:ext cx="9677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2. Prepare</a:t>
            </a: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In conclusion, I think you can see how first, 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 b="1" i="1">
                <a:latin typeface="Arial" pitchFamily="34" charset="0"/>
                <a:cs typeface="Arial" pitchFamily="34" charset="0"/>
              </a:rPr>
              <a:t>point #1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, second, 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 b="1" i="1">
                <a:latin typeface="Arial" pitchFamily="34" charset="0"/>
                <a:cs typeface="Arial" pitchFamily="34" charset="0"/>
              </a:rPr>
              <a:t>point #2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, and finally, 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 b="1" i="1">
                <a:latin typeface="Arial" pitchFamily="34" charset="0"/>
                <a:cs typeface="Arial" pitchFamily="34" charset="0"/>
              </a:rPr>
              <a:t>point #3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 all support my position that 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 b="1" i="1">
                <a:latin typeface="Arial" pitchFamily="34" charset="0"/>
                <a:cs typeface="Arial" pitchFamily="34" charset="0"/>
              </a:rPr>
              <a:t>restated topic here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spcBef>
                <a:spcPct val="20000"/>
              </a:spcBef>
            </a:pPr>
            <a:endParaRPr lang="en-US" altLang="en-US" b="1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9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279400" y="457200"/>
            <a:ext cx="9677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3. Relax</a:t>
            </a:r>
            <a:endParaRPr lang="en-US" sz="32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Take 1 or 2 deep breaths before starting to speak.</a:t>
            </a: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Pause briefly before speaking.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Tell yourself that you can be successful.</a:t>
            </a:r>
          </a:p>
          <a:p>
            <a:pPr>
              <a:spcBef>
                <a:spcPct val="20000"/>
              </a:spcBef>
              <a:defRPr/>
            </a:pPr>
            <a:endParaRPr lang="en-US" sz="3200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431800" y="457200"/>
            <a:ext cx="95250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4. Act Confidently</a:t>
            </a: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200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Look at the audience and smile.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Stand with good posture.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Don’t fidget.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Don’t grab onto the lectern.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Don’t put your hands in your pockets.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4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4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46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46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46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279400" y="457200"/>
            <a:ext cx="9677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5. Speak Slowly and Smoothly</a:t>
            </a:r>
            <a:endParaRPr lang="en-US" sz="32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This gives you time to think as you speak.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Your audience will be able to listen to you better.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This helps you reduce fillers (</a:t>
            </a:r>
            <a:r>
              <a:rPr lang="en-US" sz="3200" dirty="0" err="1">
                <a:latin typeface="Arial" charset="0"/>
                <a:ea typeface="ＭＳ Ｐゴシック" charset="0"/>
                <a:cs typeface="Arial" charset="0"/>
              </a:rPr>
              <a:t>umms</a:t>
            </a: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 and </a:t>
            </a:r>
            <a:r>
              <a:rPr lang="en-US" sz="3200" dirty="0" err="1">
                <a:latin typeface="Arial" charset="0"/>
                <a:ea typeface="ＭＳ Ｐゴシック" charset="0"/>
                <a:cs typeface="Arial" charset="0"/>
              </a:rPr>
              <a:t>aahs</a:t>
            </a: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6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6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67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279400" y="457200"/>
            <a:ext cx="9677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6. Focus</a:t>
            </a:r>
            <a:endParaRPr lang="en-US" sz="32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Focus on your subject.</a:t>
            </a:r>
            <a:endParaRPr lang="en-US" sz="8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Be brief.</a:t>
            </a:r>
            <a:endParaRPr lang="en-US" sz="8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Use the speech techniques you have learned, especially maintaining </a:t>
            </a:r>
            <a:r>
              <a:rPr lang="en-US" sz="3200" i="1" u="sng" dirty="0">
                <a:latin typeface="Arial" charset="0"/>
                <a:ea typeface="ＭＳ Ｐゴシック" charset="0"/>
                <a:cs typeface="Arial" charset="0"/>
              </a:rPr>
              <a:t>good eye contact</a:t>
            </a: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8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8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87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127000" y="457200"/>
            <a:ext cx="9906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3600" b="1" dirty="0">
                <a:latin typeface="Arial" charset="0"/>
                <a:ea typeface="ＭＳ Ｐゴシック" charset="0"/>
                <a:cs typeface="Arial" charset="0"/>
              </a:rPr>
              <a:t>Remember, an </a:t>
            </a:r>
            <a:r>
              <a:rPr lang="en-US" sz="3600" b="1" dirty="0" err="1">
                <a:latin typeface="Arial" charset="0"/>
                <a:ea typeface="ＭＳ Ｐゴシック" charset="0"/>
                <a:cs typeface="Arial" charset="0"/>
              </a:rPr>
              <a:t>impromtu</a:t>
            </a:r>
            <a:r>
              <a:rPr lang="en-US" sz="3600" b="1" dirty="0">
                <a:latin typeface="Arial" charset="0"/>
                <a:ea typeface="ＭＳ Ｐゴシック" charset="0"/>
                <a:cs typeface="Arial" charset="0"/>
              </a:rPr>
              <a:t> speech is almost always a persuasive speech.</a:t>
            </a:r>
            <a:endParaRPr lang="en-US" sz="36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3600" dirty="0">
                <a:latin typeface="Arial" charset="0"/>
                <a:ea typeface="ＭＳ Ｐゴシック" charset="0"/>
                <a:cs typeface="Arial" charset="0"/>
              </a:rPr>
              <a:t>Consequently, the reasons you give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3600" dirty="0">
                <a:latin typeface="Arial" charset="0"/>
                <a:ea typeface="ＭＳ Ｐゴシック" charset="0"/>
                <a:cs typeface="Arial" charset="0"/>
              </a:rPr>
              <a:t>in support of your conclusion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3600" dirty="0">
                <a:latin typeface="Arial" charset="0"/>
                <a:ea typeface="ＭＳ Ｐゴシック" charset="0"/>
                <a:cs typeface="Arial" charset="0"/>
              </a:rPr>
              <a:t>must be </a:t>
            </a:r>
            <a:r>
              <a:rPr lang="en-US" sz="3600" u="sng" dirty="0">
                <a:latin typeface="Arial" charset="0"/>
                <a:ea typeface="ＭＳ Ｐゴシック" charset="0"/>
                <a:cs typeface="Arial" charset="0"/>
              </a:rPr>
              <a:t>logical</a:t>
            </a:r>
            <a:r>
              <a:rPr lang="en-US" sz="3600" dirty="0">
                <a:latin typeface="Arial" charset="0"/>
                <a:ea typeface="ＭＳ Ｐゴシック" charset="0"/>
                <a:cs typeface="Arial" charset="0"/>
              </a:rPr>
              <a:t> and </a:t>
            </a:r>
            <a:r>
              <a:rPr lang="en-US" sz="3600" u="sng" dirty="0">
                <a:latin typeface="Arial" charset="0"/>
                <a:ea typeface="ＭＳ Ｐゴシック" charset="0"/>
                <a:cs typeface="Arial" charset="0"/>
              </a:rPr>
              <a:t>make good sense</a:t>
            </a:r>
            <a:r>
              <a:rPr lang="en-US" sz="3600" dirty="0">
                <a:latin typeface="Arial" charset="0"/>
                <a:ea typeface="ＭＳ Ｐゴシック" charset="0"/>
                <a:cs typeface="Arial" charset="0"/>
              </a:rPr>
              <a:t>.</a:t>
            </a:r>
          </a:p>
          <a:p>
            <a:pPr algn="ctr">
              <a:spcBef>
                <a:spcPct val="20000"/>
              </a:spcBef>
              <a:defRPr/>
            </a:pPr>
            <a:endParaRPr lang="en-US" sz="2800" dirty="0">
              <a:latin typeface="Arial" charset="0"/>
              <a:ea typeface="ＭＳ Ｐゴシック" charset="0"/>
              <a:cs typeface="Arial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3600" dirty="0">
                <a:latin typeface="Arial" charset="0"/>
                <a:ea typeface="ＭＳ Ｐゴシック" charset="0"/>
                <a:cs typeface="Arial" charset="0"/>
              </a:rPr>
              <a:t>It may be difficult to come up with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3600" dirty="0">
                <a:latin typeface="Arial" charset="0"/>
                <a:ea typeface="ＭＳ Ｐゴシック" charset="0"/>
                <a:cs typeface="Arial" charset="0"/>
              </a:rPr>
              <a:t>statistics and quotations.</a:t>
            </a:r>
          </a:p>
          <a:p>
            <a:pPr algn="ctr">
              <a:spcBef>
                <a:spcPct val="20000"/>
              </a:spcBef>
              <a:defRPr/>
            </a:pPr>
            <a:endParaRPr lang="en-US" sz="800" dirty="0">
              <a:latin typeface="Arial" charset="0"/>
              <a:ea typeface="ＭＳ Ｐゴシック" charset="0"/>
              <a:cs typeface="Arial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3600" dirty="0">
                <a:latin typeface="Arial" charset="0"/>
                <a:ea typeface="ＭＳ Ｐゴシック" charset="0"/>
                <a:cs typeface="Arial" charset="0"/>
              </a:rPr>
              <a:t>But if you can recall some facts or a good analogy, make sure to use them!</a:t>
            </a:r>
            <a:endParaRPr lang="en-US" sz="3200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8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28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28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28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28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28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279400" y="457200"/>
            <a:ext cx="96012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3600" b="1">
                <a:latin typeface="Arial" charset="0"/>
                <a:ea typeface="ＭＳ Ｐゴシック" charset="0"/>
                <a:cs typeface="Arial" charset="0"/>
              </a:rPr>
              <a:t>What to do when asked to give an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3600" b="1">
                <a:latin typeface="Arial" charset="0"/>
                <a:ea typeface="ＭＳ Ｐゴシック" charset="0"/>
                <a:cs typeface="Arial" charset="0"/>
              </a:rPr>
              <a:t>impromptu speech</a:t>
            </a:r>
          </a:p>
          <a:p>
            <a:pPr algn="ctr">
              <a:spcBef>
                <a:spcPct val="20000"/>
              </a:spcBef>
              <a:defRPr/>
            </a:pPr>
            <a:endParaRPr lang="en-US" b="1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b="1">
                <a:latin typeface="Arial" charset="0"/>
                <a:ea typeface="ＭＳ Ｐゴシック" charset="0"/>
                <a:cs typeface="Arial" charset="0"/>
              </a:rPr>
              <a:t>1. Listen</a:t>
            </a:r>
          </a:p>
          <a:p>
            <a:pPr>
              <a:spcBef>
                <a:spcPct val="20000"/>
              </a:spcBef>
              <a:defRPr/>
            </a:pPr>
            <a:endParaRPr lang="en-US" sz="400" b="1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b="1">
                <a:latin typeface="Arial" charset="0"/>
                <a:ea typeface="ＭＳ Ｐゴシック" charset="0"/>
                <a:cs typeface="Arial" charset="0"/>
              </a:rPr>
              <a:t>2. Prepare</a:t>
            </a:r>
          </a:p>
          <a:p>
            <a:pPr>
              <a:spcBef>
                <a:spcPct val="20000"/>
              </a:spcBef>
              <a:defRPr/>
            </a:pPr>
            <a:endParaRPr lang="en-US" sz="400" b="1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b="1">
                <a:latin typeface="Arial" charset="0"/>
                <a:ea typeface="ＭＳ Ｐゴシック" charset="0"/>
                <a:cs typeface="Arial" charset="0"/>
              </a:rPr>
              <a:t>3. Relax</a:t>
            </a:r>
          </a:p>
          <a:p>
            <a:pPr>
              <a:spcBef>
                <a:spcPct val="20000"/>
              </a:spcBef>
              <a:defRPr/>
            </a:pPr>
            <a:endParaRPr lang="en-US" sz="400" b="1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b="1">
                <a:latin typeface="Arial" charset="0"/>
                <a:ea typeface="ＭＳ Ｐゴシック" charset="0"/>
                <a:cs typeface="Arial" charset="0"/>
              </a:rPr>
              <a:t>4. Act Confidently</a:t>
            </a:r>
          </a:p>
          <a:p>
            <a:pPr>
              <a:spcBef>
                <a:spcPct val="20000"/>
              </a:spcBef>
              <a:defRPr/>
            </a:pPr>
            <a:endParaRPr lang="en-US" sz="400" b="1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b="1">
                <a:latin typeface="Arial" charset="0"/>
                <a:ea typeface="ＭＳ Ｐゴシック" charset="0"/>
                <a:cs typeface="Arial" charset="0"/>
              </a:rPr>
              <a:t>5. Speak Slowly and Smoothly</a:t>
            </a:r>
          </a:p>
          <a:p>
            <a:pPr>
              <a:spcBef>
                <a:spcPct val="20000"/>
              </a:spcBef>
              <a:defRPr/>
            </a:pPr>
            <a:endParaRPr lang="en-US" sz="400" b="1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b="1">
                <a:latin typeface="Arial" charset="0"/>
                <a:ea typeface="ＭＳ Ｐゴシック" charset="0"/>
                <a:cs typeface="Arial" charset="0"/>
              </a:rPr>
              <a:t>6. Focus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127000" y="457200"/>
            <a:ext cx="9906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en-US" sz="3600" b="1">
              <a:latin typeface="Arial" charset="0"/>
              <a:ea typeface="ＭＳ Ｐゴシック" charset="0"/>
              <a:cs typeface="Arial" charset="0"/>
            </a:endParaRPr>
          </a:p>
          <a:p>
            <a:pPr algn="ctr">
              <a:spcBef>
                <a:spcPct val="20000"/>
              </a:spcBef>
              <a:defRPr/>
            </a:pPr>
            <a:endParaRPr lang="en-US" sz="3600" b="1">
              <a:latin typeface="Arial" charset="0"/>
              <a:ea typeface="ＭＳ Ｐゴシック" charset="0"/>
              <a:cs typeface="Arial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4000" b="1">
                <a:latin typeface="Arial" charset="0"/>
                <a:ea typeface="ＭＳ Ｐゴシック" charset="0"/>
                <a:cs typeface="Arial" charset="0"/>
              </a:rPr>
              <a:t>Are there any questions?</a:t>
            </a:r>
            <a:endParaRPr lang="en-US" sz="4000"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279400" y="457200"/>
            <a:ext cx="9601200" cy="631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3600" b="1">
                <a:latin typeface="Arial" pitchFamily="34" charset="0"/>
                <a:cs typeface="Arial" pitchFamily="34" charset="0"/>
              </a:rPr>
              <a:t>What are the benefits of giving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en-US" sz="3600" b="1">
                <a:latin typeface="Arial" pitchFamily="34" charset="0"/>
                <a:cs typeface="Arial" pitchFamily="34" charset="0"/>
              </a:rPr>
              <a:t>impromptu speeches?</a:t>
            </a:r>
          </a:p>
          <a:p>
            <a:pPr eaLnBrk="1" hangingPunct="1">
              <a:spcBef>
                <a:spcPct val="20000"/>
              </a:spcBef>
            </a:pPr>
            <a:endParaRPr lang="en-US" altLang="en-US" sz="3200" b="1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Improve your oral expression of thought</a:t>
            </a:r>
            <a:endParaRPr lang="en-US" altLang="en-US" sz="800" b="1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Develop your communication skills</a:t>
            </a:r>
            <a:endParaRPr lang="en-US" altLang="en-US" sz="800" b="1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Develop confidence in public speaking</a:t>
            </a:r>
            <a:endParaRPr lang="en-US" altLang="en-US" sz="800" b="1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Learn to </a:t>
            </a:r>
            <a:r>
              <a:rPr lang="ja-JP" altLang="en-US" sz="3200" b="1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 b="1">
                <a:latin typeface="Arial" pitchFamily="34" charset="0"/>
                <a:cs typeface="Arial" pitchFamily="34" charset="0"/>
              </a:rPr>
              <a:t>Think on Your Feet</a:t>
            </a:r>
            <a:r>
              <a:rPr lang="ja-JP" altLang="en-US" sz="3200" b="1">
                <a:latin typeface="Arial" pitchFamily="34" charset="0"/>
                <a:cs typeface="Arial" pitchFamily="34" charset="0"/>
              </a:rPr>
              <a:t>”</a:t>
            </a:r>
            <a:endParaRPr lang="en-US" altLang="en-US" sz="2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8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86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86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279400" y="457200"/>
            <a:ext cx="96012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3600" b="1" dirty="0">
                <a:latin typeface="Arial" charset="0"/>
                <a:ea typeface="ＭＳ Ｐゴシック" charset="0"/>
                <a:cs typeface="Arial" charset="0"/>
              </a:rPr>
              <a:t>What to do when asked to give an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3600" b="1" dirty="0">
                <a:latin typeface="Arial" charset="0"/>
                <a:ea typeface="ＭＳ Ｐゴシック" charset="0"/>
                <a:cs typeface="Arial" charset="0"/>
              </a:rPr>
              <a:t>impromptu speech</a:t>
            </a:r>
          </a:p>
          <a:p>
            <a:pPr algn="ctr">
              <a:spcBef>
                <a:spcPct val="20000"/>
              </a:spcBef>
              <a:defRPr/>
            </a:pPr>
            <a:endParaRPr lang="en-US" sz="2000" b="1" dirty="0">
              <a:latin typeface="Arial" charset="0"/>
              <a:ea typeface="ＭＳ Ｐゴシック" charset="0"/>
              <a:cs typeface="Arial" charset="0"/>
            </a:endParaRPr>
          </a:p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Listen</a:t>
            </a:r>
          </a:p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Prepare</a:t>
            </a:r>
          </a:p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Relax</a:t>
            </a:r>
          </a:p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Act Confidently</a:t>
            </a:r>
          </a:p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Speak slowly and smoothly</a:t>
            </a:r>
          </a:p>
          <a:p>
            <a:pPr marL="514350" indent="-514350">
              <a:lnSpc>
                <a:spcPct val="12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Focus</a:t>
            </a:r>
          </a:p>
          <a:p>
            <a:pPr>
              <a:spcBef>
                <a:spcPct val="20000"/>
              </a:spcBef>
              <a:defRPr/>
            </a:pPr>
            <a:endParaRPr lang="en-US" sz="3200" b="1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27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279400" y="457200"/>
            <a:ext cx="96012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3600" b="1" dirty="0">
                <a:latin typeface="Arial" charset="0"/>
                <a:ea typeface="ＭＳ Ｐゴシック" charset="0"/>
                <a:cs typeface="Arial" charset="0"/>
              </a:rPr>
              <a:t>What to do when asked to give an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3600" b="1" dirty="0">
                <a:latin typeface="Arial" charset="0"/>
                <a:ea typeface="ＭＳ Ｐゴシック" charset="0"/>
                <a:cs typeface="Arial" charset="0"/>
              </a:rPr>
              <a:t>impromptu speech</a:t>
            </a:r>
          </a:p>
          <a:p>
            <a:pPr algn="ctr">
              <a:spcBef>
                <a:spcPct val="20000"/>
              </a:spcBef>
              <a:defRPr/>
            </a:pPr>
            <a:endParaRPr lang="en-US" b="1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1. Listen</a:t>
            </a:r>
          </a:p>
          <a:p>
            <a:pPr>
              <a:spcBef>
                <a:spcPct val="20000"/>
              </a:spcBef>
              <a:defRPr/>
            </a:pPr>
            <a:endParaRPr lang="en-US" sz="800" b="1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    </a:t>
            </a: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Listen carefully to the question / speech topic.</a:t>
            </a:r>
          </a:p>
          <a:p>
            <a:pPr>
              <a:spcBef>
                <a:spcPct val="20000"/>
              </a:spcBef>
              <a:defRPr/>
            </a:pPr>
            <a:r>
              <a:rPr lang="en-US" sz="800" dirty="0">
                <a:latin typeface="Arial" charset="0"/>
                <a:ea typeface="ＭＳ Ｐゴシック" charset="0"/>
                <a:cs typeface="Arial" charset="0"/>
              </a:rPr>
              <a:t>    </a:t>
            </a:r>
          </a:p>
          <a:p>
            <a:pPr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    Make sure you understand the topic.</a:t>
            </a:r>
          </a:p>
          <a:p>
            <a:pPr>
              <a:spcBef>
                <a:spcPct val="20000"/>
              </a:spcBef>
              <a:defRPr/>
            </a:pPr>
            <a:endParaRPr lang="en-US" sz="8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    Ask for the question to be repeated.</a:t>
            </a:r>
          </a:p>
          <a:p>
            <a:pPr>
              <a:spcBef>
                <a:spcPct val="20000"/>
              </a:spcBef>
              <a:defRPr/>
            </a:pPr>
            <a:endParaRPr lang="en-US" sz="12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	This ensures that you understand it.</a:t>
            </a:r>
          </a:p>
          <a:p>
            <a:pPr>
              <a:spcBef>
                <a:spcPct val="20000"/>
              </a:spcBef>
              <a:defRPr/>
            </a:pPr>
            <a:endParaRPr lang="en-US" sz="8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	It also gives you a little more time to prepare.</a:t>
            </a:r>
            <a:endParaRPr lang="en-US" sz="3200" b="1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77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279400" y="457200"/>
            <a:ext cx="96012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3600" b="1" dirty="0">
                <a:latin typeface="Arial" charset="0"/>
                <a:ea typeface="ＭＳ Ｐゴシック" charset="0"/>
                <a:cs typeface="Arial" charset="0"/>
              </a:rPr>
              <a:t>What to do when asked to give an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3600" b="1" dirty="0">
                <a:latin typeface="Arial" charset="0"/>
                <a:ea typeface="ＭＳ Ｐゴシック" charset="0"/>
                <a:cs typeface="Arial" charset="0"/>
              </a:rPr>
              <a:t>impromptu speech</a:t>
            </a:r>
          </a:p>
          <a:p>
            <a:pPr algn="ctr">
              <a:spcBef>
                <a:spcPct val="20000"/>
              </a:spcBef>
              <a:defRPr/>
            </a:pPr>
            <a:endParaRPr lang="en-US" b="1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2. Prepare!</a:t>
            </a:r>
          </a:p>
          <a:p>
            <a:pPr>
              <a:spcBef>
                <a:spcPct val="20000"/>
              </a:spcBef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    </a:t>
            </a: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What?  Impromptu = No Preparation, right?</a:t>
            </a:r>
          </a:p>
          <a:p>
            <a:pPr>
              <a:spcBef>
                <a:spcPct val="20000"/>
              </a:spcBef>
              <a:defRPr/>
            </a:pPr>
            <a:endParaRPr lang="en-US" sz="16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    </a:t>
            </a:r>
            <a:r>
              <a:rPr lang="en-US" sz="2800" dirty="0">
                <a:latin typeface="Arial" charset="0"/>
                <a:ea typeface="ＭＳ Ｐゴシック" charset="0"/>
                <a:cs typeface="Arial" charset="0"/>
              </a:rPr>
              <a:t>You may be given a short time to collect your thoughts.</a:t>
            </a:r>
          </a:p>
          <a:p>
            <a:pPr>
              <a:spcBef>
                <a:spcPct val="20000"/>
              </a:spcBef>
              <a:defRPr/>
            </a:pPr>
            <a:endParaRPr lang="en-US" sz="1200" dirty="0">
              <a:latin typeface="Arial" charset="0"/>
              <a:ea typeface="ＭＳ Ｐゴシック" charset="0"/>
              <a:cs typeface="Arial" charset="0"/>
            </a:endParaRPr>
          </a:p>
          <a:p>
            <a:pPr lvl="1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sz="2800" dirty="0">
                <a:latin typeface="Arial" charset="0"/>
                <a:ea typeface="ＭＳ Ｐゴシック" charset="0"/>
                <a:cs typeface="Arial" charset="0"/>
              </a:rPr>
              <a:t>If not, as you are walking from your seat to the front, use this time to prepare as much as possible.</a:t>
            </a:r>
          </a:p>
          <a:p>
            <a:pPr>
              <a:spcBef>
                <a:spcPct val="20000"/>
              </a:spcBef>
              <a:defRPr/>
            </a:pPr>
            <a:endParaRPr lang="en-US" sz="280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2800" dirty="0">
                <a:latin typeface="Arial" charset="0"/>
                <a:ea typeface="ＭＳ Ｐゴシック" charset="0"/>
                <a:cs typeface="Arial" charset="0"/>
              </a:rPr>
              <a:t>     Whatever time you have, use it to </a:t>
            </a:r>
            <a:r>
              <a:rPr lang="en-US" sz="2800" i="1" u="sng" dirty="0">
                <a:latin typeface="Arial" charset="0"/>
                <a:ea typeface="ＭＳ Ｐゴシック" charset="0"/>
                <a:cs typeface="Arial" charset="0"/>
              </a:rPr>
              <a:t>prepare an outline</a:t>
            </a:r>
            <a:r>
              <a:rPr lang="en-US" sz="2800" dirty="0">
                <a:latin typeface="Arial" charset="0"/>
                <a:ea typeface="ＭＳ Ｐゴシック" charset="0"/>
                <a:cs typeface="Arial" charset="0"/>
              </a:rPr>
              <a:t>. </a:t>
            </a:r>
            <a:endParaRPr lang="en-US" sz="3200" b="1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85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85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85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5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85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/>
          </p:cNvSpPr>
          <p:nvPr/>
        </p:nvSpPr>
        <p:spPr bwMode="auto">
          <a:xfrm>
            <a:off x="431800" y="457200"/>
            <a:ext cx="9296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3200" b="1" dirty="0">
                <a:latin typeface="Arial" charset="0"/>
                <a:ea typeface="ＭＳ Ｐゴシック" charset="0"/>
                <a:cs typeface="Arial" charset="0"/>
              </a:rPr>
              <a:t>2. Prepare </a:t>
            </a: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an opening sentence.</a:t>
            </a:r>
            <a:endParaRPr lang="en-US" sz="3200" b="1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sz="1600" b="1" dirty="0">
                <a:latin typeface="Arial" charset="0"/>
                <a:ea typeface="ＭＳ Ｐゴシック" charset="0"/>
                <a:cs typeface="Arial" charset="0"/>
              </a:rPr>
              <a:t>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Consider repeating the question / topic.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You may want to reword it slightly.</a:t>
            </a:r>
          </a:p>
          <a:p>
            <a:pPr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 	This shows that you understand the question.</a:t>
            </a:r>
          </a:p>
          <a:p>
            <a:pPr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 	It also shows some originality on your part.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6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64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4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64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ChangeArrowheads="1"/>
          </p:cNvSpPr>
          <p:nvPr/>
        </p:nvSpPr>
        <p:spPr bwMode="auto">
          <a:xfrm>
            <a:off x="355600" y="457200"/>
            <a:ext cx="95250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2. Prepare </a:t>
            </a:r>
            <a:r>
              <a:rPr lang="en-US" altLang="en-US" sz="3200">
                <a:latin typeface="Arial" pitchFamily="34" charset="0"/>
                <a:cs typeface="Arial" pitchFamily="34" charset="0"/>
              </a:rPr>
              <a:t>an opening sentence.</a:t>
            </a:r>
            <a:endParaRPr lang="en-US" altLang="en-US" sz="3200" b="1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600" b="1">
                <a:latin typeface="Arial" pitchFamily="34" charset="0"/>
                <a:cs typeface="Arial" pitchFamily="34" charset="0"/>
              </a:rPr>
              <a:t>    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Topic:</a:t>
            </a:r>
            <a:endParaRPr lang="en-US" altLang="en-US" sz="40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Should the government regulate cigarette smoking?</a:t>
            </a:r>
          </a:p>
          <a:p>
            <a:pPr eaLnBrk="1" hangingPunct="1">
              <a:spcBef>
                <a:spcPct val="20000"/>
              </a:spcBef>
            </a:pP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lang="en-US" altLang="en-US" sz="3200" u="sng">
                <a:latin typeface="Arial" pitchFamily="34" charset="0"/>
                <a:cs typeface="Arial" pitchFamily="34" charset="0"/>
              </a:rPr>
              <a:t>A possible introduction</a:t>
            </a:r>
            <a:r>
              <a:rPr lang="en-US" altLang="en-US" sz="3200">
                <a:latin typeface="Arial" pitchFamily="34" charset="0"/>
                <a:cs typeface="Arial" pitchFamily="34" charset="0"/>
              </a:rPr>
              <a:t>: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endParaRPr lang="en-US" altLang="en-US" sz="40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This afternoon, I would like to tell you why I believe the government should regulate cigarette smoking.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endParaRPr lang="en-US" altLang="en-US" sz="3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1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1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1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1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1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279400" y="457200"/>
            <a:ext cx="9677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2. Prepare </a:t>
            </a:r>
            <a:r>
              <a:rPr lang="en-US" altLang="en-US" sz="3200">
                <a:latin typeface="Arial" pitchFamily="34" charset="0"/>
                <a:cs typeface="Arial" pitchFamily="34" charset="0"/>
              </a:rPr>
              <a:t>the main points.</a:t>
            </a:r>
          </a:p>
          <a:p>
            <a:pPr eaLnBrk="1" hangingPunct="1">
              <a:spcBef>
                <a:spcPct val="20000"/>
              </a:spcBef>
            </a:pPr>
            <a:endParaRPr lang="en-US" altLang="en-US" sz="20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Depending on:</a:t>
            </a:r>
            <a:endParaRPr lang="en-US" altLang="en-US" sz="800">
              <a:latin typeface="Arial" pitchFamily="34" charset="0"/>
              <a:cs typeface="Arial" pitchFamily="34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the topic,</a:t>
            </a:r>
          </a:p>
          <a:p>
            <a:pPr lvl="1" eaLnBrk="1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how much time you are given to speak,</a:t>
            </a:r>
          </a:p>
          <a:p>
            <a:pPr lvl="1" eaLnBrk="1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and your knowledge of the subject,</a:t>
            </a:r>
          </a:p>
          <a:p>
            <a:pPr eaLnBrk="1" hangingPunct="1">
              <a:spcBef>
                <a:spcPct val="20000"/>
              </a:spcBef>
            </a:pPr>
            <a:endParaRPr lang="en-US" altLang="en-US" sz="12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come up with 2 or 3 main points.</a:t>
            </a:r>
          </a:p>
          <a:p>
            <a:pPr eaLnBrk="1" hangingPunct="1">
              <a:spcBef>
                <a:spcPct val="20000"/>
              </a:spcBef>
            </a:pPr>
            <a:endParaRPr lang="en-US" altLang="en-US" b="1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Don’t try to think of more than 3 main points.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You will probably just overwhelm yourself!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0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0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0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05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05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05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105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279400" y="457200"/>
            <a:ext cx="9677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 b="1">
                <a:latin typeface="Arial" pitchFamily="34" charset="0"/>
                <a:cs typeface="Arial" pitchFamily="34" charset="0"/>
              </a:rPr>
              <a:t>2. Prepare </a:t>
            </a:r>
            <a:r>
              <a:rPr lang="en-US" altLang="en-US" sz="3200">
                <a:latin typeface="Arial" pitchFamily="34" charset="0"/>
                <a:cs typeface="Arial" pitchFamily="34" charset="0"/>
              </a:rPr>
              <a:t>the conclusion.</a:t>
            </a:r>
          </a:p>
          <a:p>
            <a:pPr eaLnBrk="1" hangingPunct="1">
              <a:spcBef>
                <a:spcPct val="20000"/>
              </a:spcBef>
            </a:pPr>
            <a:endParaRPr lang="en-US" altLang="en-US" sz="200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You can briefly restate your main points, and how they support your position on the topic.</a:t>
            </a:r>
          </a:p>
          <a:p>
            <a:pPr eaLnBrk="1" hangingPunct="1">
              <a:spcBef>
                <a:spcPct val="20000"/>
              </a:spcBef>
            </a:pP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3200">
                <a:latin typeface="Arial" pitchFamily="34" charset="0"/>
                <a:cs typeface="Arial" pitchFamily="34" charset="0"/>
              </a:rPr>
              <a:t>Should the government regulate cigarette smoking?</a:t>
            </a:r>
          </a:p>
          <a:p>
            <a:pPr eaLnBrk="1" hangingPunct="1">
              <a:spcBef>
                <a:spcPct val="20000"/>
              </a:spcBef>
            </a:pPr>
            <a:endParaRPr lang="en-US" altLang="en-US" sz="320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ja-JP" altLang="en-US" sz="320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So, I believe that due to </a:t>
            </a:r>
            <a:r>
              <a:rPr lang="en-US" altLang="ja-JP" sz="3200" u="sng">
                <a:latin typeface="Arial" pitchFamily="34" charset="0"/>
                <a:cs typeface="Arial" pitchFamily="34" charset="0"/>
              </a:rPr>
              <a:t>the negative health effects on individuals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 – as well as </a:t>
            </a:r>
            <a:r>
              <a:rPr lang="en-US" altLang="ja-JP" sz="3200" u="sng">
                <a:latin typeface="Arial" pitchFamily="34" charset="0"/>
                <a:cs typeface="Arial" pitchFamily="34" charset="0"/>
              </a:rPr>
              <a:t>the cost to society</a:t>
            </a:r>
            <a:r>
              <a:rPr lang="en-US" altLang="ja-JP" sz="3200">
                <a:latin typeface="Arial" pitchFamily="34" charset="0"/>
                <a:cs typeface="Arial" pitchFamily="34" charset="0"/>
              </a:rPr>
              <a:t> – our government should regulate cigarette smoking.</a:t>
            </a:r>
            <a:r>
              <a:rPr lang="ja-JP" altLang="en-US" sz="3200">
                <a:latin typeface="Arial" pitchFamily="34" charset="0"/>
                <a:cs typeface="Arial" pitchFamily="34" charset="0"/>
              </a:rPr>
              <a:t>”</a:t>
            </a:r>
            <a:endParaRPr lang="en-US" altLang="en-US" b="1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0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08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8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08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</TotalTime>
  <Words>764</Words>
  <Application>Microsoft Office PowerPoint</Application>
  <PresentationFormat>Custom</PresentationFormat>
  <Paragraphs>161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Times New Roman</vt:lpstr>
      <vt:lpstr>MS PGothic</vt:lpstr>
      <vt:lpstr>Arial</vt:lpstr>
      <vt:lpstr>Default Design</vt:lpstr>
      <vt:lpstr>Impromptu Speaking Tips  Giving a Speech  with  Little Preparation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</dc:creator>
  <cp:lastModifiedBy>Gerrol, Sarah</cp:lastModifiedBy>
  <cp:revision>70</cp:revision>
  <dcterms:created xsi:type="dcterms:W3CDTF">2004-05-06T09:28:21Z</dcterms:created>
  <dcterms:modified xsi:type="dcterms:W3CDTF">2013-10-10T15:08:35Z</dcterms:modified>
</cp:coreProperties>
</file>